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4" r:id="rId1"/>
  </p:sldMasterIdLst>
  <p:sldIdLst>
    <p:sldId id="256" r:id="rId2"/>
    <p:sldId id="257" r:id="rId3"/>
    <p:sldId id="266" r:id="rId4"/>
    <p:sldId id="268" r:id="rId5"/>
    <p:sldId id="258" r:id="rId6"/>
    <p:sldId id="267" r:id="rId7"/>
    <p:sldId id="274" r:id="rId8"/>
    <p:sldId id="270" r:id="rId9"/>
    <p:sldId id="271" r:id="rId10"/>
    <p:sldId id="272" r:id="rId11"/>
    <p:sldId id="273" r:id="rId12"/>
    <p:sldId id="269" r:id="rId13"/>
    <p:sldId id="264" r:id="rId14"/>
    <p:sldId id="275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CAAE89-E49E-4709-8B72-FAAF436ABBEE}" v="227" dt="2025-06-26T13:34:17.322"/>
    <p1510:client id="{AD6BC327-0885-4385-A3CC-51193D0C31F8}" v="243" dt="2025-06-26T12:53:44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4" d="100"/>
          <a:sy n="84" d="100"/>
        </p:scale>
        <p:origin x="4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33326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686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5097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208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45849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500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096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485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77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080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150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85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94618" y="455076"/>
            <a:ext cx="5624950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100" dirty="0">
                <a:solidFill>
                  <a:srgbClr val="FFFFFF"/>
                </a:solidFill>
                <a:ea typeface="+mj-lt"/>
                <a:cs typeface="+mj-lt"/>
              </a:rPr>
              <a:t>Основы </a:t>
            </a:r>
            <a:r>
              <a:rPr lang="ru-RU" sz="5100" dirty="0" err="1">
                <a:solidFill>
                  <a:srgbClr val="FFFFFF"/>
                </a:solidFill>
                <a:ea typeface="+mj-lt"/>
                <a:cs typeface="+mj-lt"/>
              </a:rPr>
              <a:t>Gamedev</a:t>
            </a:r>
            <a:r>
              <a:rPr lang="ru-RU" sz="5100" dirty="0">
                <a:solidFill>
                  <a:srgbClr val="FFFFFF"/>
                </a:solidFill>
                <a:ea typeface="+mj-lt"/>
                <a:cs typeface="+mj-lt"/>
              </a:rPr>
              <a:t> и </a:t>
            </a:r>
            <a:r>
              <a:rPr lang="ru-RU" sz="5100" dirty="0" smtClean="0">
                <a:solidFill>
                  <a:srgbClr val="FFFFFF"/>
                </a:solidFill>
                <a:ea typeface="+mj-lt"/>
                <a:cs typeface="+mj-lt"/>
              </a:rPr>
              <a:t>VR-разработки</a:t>
            </a:r>
            <a:br>
              <a:rPr lang="ru-RU" sz="5100" dirty="0" smtClean="0">
                <a:solidFill>
                  <a:srgbClr val="FFFFFF"/>
                </a:solidFill>
                <a:ea typeface="+mj-lt"/>
                <a:cs typeface="+mj-lt"/>
              </a:rPr>
            </a:br>
            <a:endParaRPr lang="ru-RU" sz="5100" dirty="0">
              <a:solidFill>
                <a:srgbClr val="FFFFFF"/>
              </a:solidFill>
              <a:cs typeface="Angsana New"/>
            </a:endParaRPr>
          </a:p>
          <a:p>
            <a:pPr>
              <a:lnSpc>
                <a:spcPct val="90000"/>
              </a:lnSpc>
            </a:pPr>
            <a:r>
              <a:rPr lang="ru-RU" sz="3600" b="1" dirty="0" err="1" smtClean="0">
                <a:solidFill>
                  <a:srgbClr val="FFFFFF"/>
                </a:solidFill>
                <a:ea typeface="+mj-lt"/>
                <a:cs typeface="+mj-lt"/>
              </a:rPr>
              <a:t>Платформер</a:t>
            </a:r>
            <a:r>
              <a:rPr lang="ru-RU" sz="3600" b="1" dirty="0" smtClean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3600" b="1" dirty="0">
                <a:solidFill>
                  <a:srgbClr val="FFFFFF"/>
                </a:solidFill>
                <a:latin typeface="Angsana New"/>
                <a:ea typeface="+mj-lt"/>
                <a:cs typeface="+mj-lt"/>
              </a:rPr>
              <a:t>Quantum Vigilance</a:t>
            </a:r>
            <a:endParaRPr lang="ru-RU" sz="5100" dirty="0">
              <a:solidFill>
                <a:srgbClr val="FFFFFF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5127" y="5253050"/>
            <a:ext cx="4565752" cy="9692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solidFill>
                  <a:srgbClr val="FFFFFF"/>
                </a:solidFill>
              </a:rPr>
              <a:t>Выполнил: </a:t>
            </a:r>
            <a:r>
              <a:rPr lang="ru-RU" sz="2000" dirty="0" smtClean="0">
                <a:solidFill>
                  <a:srgbClr val="FFFFFF"/>
                </a:solidFill>
              </a:rPr>
              <a:t>Акименко Д. И.</a:t>
            </a:r>
            <a:endParaRPr lang="ru-RU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329" y="671228"/>
            <a:ext cx="6537959" cy="4903469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8449" y="950282"/>
            <a:ext cx="3502152" cy="3591463"/>
          </a:xfrm>
        </p:spPr>
        <p:txBody>
          <a:bodyPr anchor="t">
            <a:normAutofit/>
          </a:bodyPr>
          <a:lstStyle/>
          <a:p>
            <a:r>
              <a:rPr lang="ru-RU" sz="3200" dirty="0"/>
              <a:t>Призрачный рывок сквозь стены</a:t>
            </a:r>
            <a:endParaRPr lang="ru-RU" sz="3100" dirty="0"/>
          </a:p>
        </p:txBody>
      </p:sp>
    </p:spTree>
    <p:extLst>
      <p:ext uri="{BB962C8B-B14F-4D97-AF65-F5344CB8AC3E}">
        <p14:creationId xmlns:p14="http://schemas.microsoft.com/office/powerpoint/2010/main" val="60587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97" y="1078298"/>
            <a:ext cx="3502152" cy="3591463"/>
          </a:xfrm>
        </p:spPr>
        <p:txBody>
          <a:bodyPr anchor="t">
            <a:normAutofit/>
          </a:bodyPr>
          <a:lstStyle/>
          <a:p>
            <a:r>
              <a:rPr lang="ru-RU" sz="2800" dirty="0"/>
              <a:t>Цепляние за стены</a:t>
            </a:r>
            <a:endParaRPr lang="ru-RU" sz="3100" dirty="0"/>
          </a:p>
        </p:txBody>
      </p:sp>
      <p:pic>
        <p:nvPicPr>
          <p:cNvPr id="2" name="bandicam 2025-06-27 22-34-35-36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57249" y="807484"/>
            <a:ext cx="7091994" cy="5318996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55210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22278" y="2851937"/>
            <a:ext cx="9463782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400" dirty="0" smtClean="0">
                <a:cs typeface="Angsana New"/>
              </a:rPr>
              <a:t>Разработка. Пара демонстрационных деталей.</a:t>
            </a:r>
            <a:endParaRPr lang="ru-RU" sz="5100" dirty="0">
              <a:solidFill>
                <a:srgbClr val="FFFFFF"/>
              </a:solidFill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906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9C962-40D4-0B07-1EB1-3507E351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09" y="751332"/>
            <a:ext cx="6034187" cy="109728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Призрачный рывок сквозь стены</a:t>
            </a:r>
            <a:endParaRPr lang="ru-RU" dirty="0">
              <a:cs typeface="Angsana New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0352" y="1136904"/>
            <a:ext cx="6525768" cy="4351337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class Player(</a:t>
            </a:r>
            <a:r>
              <a:rPr lang="en-US" dirty="0" err="1">
                <a:latin typeface="Consolas" panose="020B0609020204030204" pitchFamily="49" charset="0"/>
              </a:rPr>
              <a:t>PhysicsEntity</a:t>
            </a:r>
            <a:r>
              <a:rPr lang="en-US" dirty="0">
                <a:latin typeface="Consolas" panose="020B0609020204030204" pitchFamily="49" charset="0"/>
              </a:rPr>
              <a:t>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# ...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 update(self, </a:t>
            </a:r>
            <a:r>
              <a:rPr lang="en-US" dirty="0" err="1">
                <a:latin typeface="Consolas" panose="020B0609020204030204" pitchFamily="49" charset="0"/>
              </a:rPr>
              <a:t>tilemap</a:t>
            </a:r>
            <a:r>
              <a:rPr lang="en-US" dirty="0">
                <a:latin typeface="Consolas" panose="020B0609020204030204" pitchFamily="49" charset="0"/>
              </a:rPr>
              <a:t>, movement=(0,0)):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super().update(</a:t>
            </a:r>
            <a:r>
              <a:rPr lang="en-US" dirty="0" err="1">
                <a:latin typeface="Consolas" panose="020B0609020204030204" pitchFamily="49" charset="0"/>
              </a:rPr>
              <a:t>tilemap</a:t>
            </a:r>
            <a:r>
              <a:rPr lang="en-US" dirty="0">
                <a:latin typeface="Consolas" panose="020B0609020204030204" pitchFamily="49" charset="0"/>
              </a:rPr>
              <a:t>, movement=movement, dash=</a:t>
            </a:r>
            <a:r>
              <a:rPr lang="en-US" dirty="0" err="1">
                <a:latin typeface="Consolas" panose="020B0609020204030204" pitchFamily="49" charset="0"/>
              </a:rPr>
              <a:t>self.dash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# </a:t>
            </a:r>
            <a:r>
              <a:rPr lang="ru-RU" dirty="0">
                <a:latin typeface="Consolas" panose="020B0609020204030204" pitchFamily="49" charset="0"/>
              </a:rPr>
              <a:t>Обработка </a:t>
            </a:r>
            <a:r>
              <a:rPr lang="ru-RU" dirty="0" err="1">
                <a:latin typeface="Consolas" panose="020B0609020204030204" pitchFamily="49" charset="0"/>
              </a:rPr>
              <a:t>даша</a:t>
            </a:r>
            <a:endParaRPr lang="ru-RU" dirty="0">
              <a:latin typeface="Consolas" panose="020B0609020204030204" pitchFamily="49" charset="0"/>
            </a:endParaRPr>
          </a:p>
          <a:p>
            <a:pPr marL="0" indent="0">
              <a:lnSpc>
                <a:spcPct val="30000"/>
              </a:lnSpc>
              <a:buNone/>
            </a:pPr>
            <a:r>
              <a:rPr lang="ru-RU" dirty="0">
                <a:latin typeface="Consolas" panose="020B0609020204030204" pitchFamily="49" charset="0"/>
              </a:rPr>
              <a:t>        </a:t>
            </a: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 != 0: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# </a:t>
            </a:r>
            <a:r>
              <a:rPr lang="ru-RU" dirty="0">
                <a:latin typeface="Consolas" panose="020B0609020204030204" pitchFamily="49" charset="0"/>
              </a:rPr>
              <a:t>Фазовый </a:t>
            </a:r>
            <a:r>
              <a:rPr lang="ru-RU" dirty="0" err="1">
                <a:latin typeface="Consolas" panose="020B0609020204030204" pitchFamily="49" charset="0"/>
              </a:rPr>
              <a:t>коллайдер</a:t>
            </a:r>
            <a:r>
              <a:rPr lang="ru-RU" dirty="0">
                <a:latin typeface="Consolas" panose="020B0609020204030204" pitchFamily="49" charset="0"/>
              </a:rPr>
              <a:t>: игнорируем стены, двигаемся строго по </a:t>
            </a:r>
            <a:r>
              <a:rPr lang="en-US" dirty="0">
                <a:latin typeface="Consolas" panose="020B0609020204030204" pitchFamily="49" charset="0"/>
              </a:rPr>
              <a:t>dashing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self.velocity</a:t>
            </a:r>
            <a:r>
              <a:rPr lang="en-US" dirty="0">
                <a:latin typeface="Consolas" panose="020B0609020204030204" pitchFamily="49" charset="0"/>
              </a:rPr>
              <a:t>[0] = abs(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) / 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 * </a:t>
            </a:r>
            <a:r>
              <a:rPr lang="en-US" dirty="0" err="1">
                <a:latin typeface="Consolas" panose="020B0609020204030204" pitchFamily="49" charset="0"/>
              </a:rPr>
              <a:t>config.DASH_SPEED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if abs(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) == 1: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    # </a:t>
            </a:r>
            <a:r>
              <a:rPr lang="ru-RU" dirty="0">
                <a:latin typeface="Consolas" panose="020B0609020204030204" pitchFamily="49" charset="0"/>
              </a:rPr>
              <a:t>Конец </a:t>
            </a:r>
            <a:r>
              <a:rPr lang="ru-RU" dirty="0" err="1">
                <a:latin typeface="Consolas" panose="020B0609020204030204" pitchFamily="49" charset="0"/>
              </a:rPr>
              <a:t>даша</a:t>
            </a:r>
            <a:r>
              <a:rPr lang="ru-RU" dirty="0">
                <a:latin typeface="Consolas" panose="020B0609020204030204" pitchFamily="49" charset="0"/>
              </a:rPr>
              <a:t> — проверяем смертельный контакт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ru-RU" dirty="0">
                <a:latin typeface="Consolas" panose="020B0609020204030204" pitchFamily="49" charset="0"/>
              </a:rPr>
              <a:t>                </a:t>
            </a:r>
            <a:r>
              <a:rPr lang="en-US" dirty="0" err="1">
                <a:latin typeface="Consolas" panose="020B0609020204030204" pitchFamily="49" charset="0"/>
              </a:rPr>
              <a:t>self.dash</a:t>
            </a:r>
            <a:r>
              <a:rPr lang="en-US" dirty="0">
                <a:latin typeface="Consolas" panose="020B0609020204030204" pitchFamily="49" charset="0"/>
              </a:rPr>
              <a:t> = False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    for </a:t>
            </a:r>
            <a:r>
              <a:rPr lang="en-US" dirty="0" err="1">
                <a:latin typeface="Consolas" panose="020B0609020204030204" pitchFamily="49" charset="0"/>
              </a:rPr>
              <a:t>rect</a:t>
            </a:r>
            <a:r>
              <a:rPr lang="en-US" dirty="0">
                <a:latin typeface="Consolas" panose="020B0609020204030204" pitchFamily="49" charset="0"/>
              </a:rPr>
              <a:t> in </a:t>
            </a:r>
            <a:r>
              <a:rPr lang="en-US" dirty="0" err="1">
                <a:latin typeface="Consolas" panose="020B0609020204030204" pitchFamily="49" charset="0"/>
              </a:rPr>
              <a:t>tilemap.physics_tiles_around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self.pos</a:t>
            </a:r>
            <a:r>
              <a:rPr lang="en-US" dirty="0">
                <a:latin typeface="Consolas" panose="020B0609020204030204" pitchFamily="49" charset="0"/>
              </a:rPr>
              <a:t>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        if </a:t>
            </a:r>
            <a:r>
              <a:rPr lang="en-US" dirty="0" err="1">
                <a:latin typeface="Consolas" panose="020B0609020204030204" pitchFamily="49" charset="0"/>
              </a:rPr>
              <a:t>self.rect</a:t>
            </a:r>
            <a:r>
              <a:rPr lang="en-US" dirty="0">
                <a:latin typeface="Consolas" panose="020B0609020204030204" pitchFamily="49" charset="0"/>
              </a:rPr>
              <a:t>().</a:t>
            </a:r>
            <a:r>
              <a:rPr lang="en-US" dirty="0" err="1">
                <a:latin typeface="Consolas" panose="020B0609020204030204" pitchFamily="49" charset="0"/>
              </a:rPr>
              <a:t>colliderect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rect</a:t>
            </a:r>
            <a:r>
              <a:rPr lang="en-US" dirty="0">
                <a:latin typeface="Consolas" panose="020B0609020204030204" pitchFamily="49" charset="0"/>
              </a:rPr>
              <a:t>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            </a:t>
            </a:r>
            <a:r>
              <a:rPr lang="en-US" dirty="0" err="1">
                <a:latin typeface="Consolas" panose="020B0609020204030204" pitchFamily="49" charset="0"/>
              </a:rPr>
              <a:t>self.is_death</a:t>
            </a:r>
            <a:r>
              <a:rPr lang="en-US" dirty="0">
                <a:latin typeface="Consolas" panose="020B0609020204030204" pitchFamily="49" charset="0"/>
              </a:rPr>
              <a:t> = True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Phantom_dash</a:t>
            </a:r>
            <a:r>
              <a:rPr lang="en-US" dirty="0">
                <a:latin typeface="Consolas" panose="020B0609020204030204" pitchFamily="49" charset="0"/>
              </a:rPr>
              <a:t>(self):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if 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 == 0 and </a:t>
            </a:r>
            <a:r>
              <a:rPr lang="en-US" dirty="0" err="1">
                <a:latin typeface="Consolas" panose="020B0609020204030204" pitchFamily="49" charset="0"/>
              </a:rPr>
              <a:t>self.stamina</a:t>
            </a:r>
            <a:r>
              <a:rPr lang="en-US" dirty="0">
                <a:latin typeface="Consolas" panose="020B0609020204030204" pitchFamily="49" charset="0"/>
              </a:rPr>
              <a:t> &gt; 0: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self.stamina</a:t>
            </a:r>
            <a:r>
              <a:rPr lang="en-US" dirty="0">
                <a:latin typeface="Consolas" panose="020B0609020204030204" pitchFamily="49" charset="0"/>
              </a:rPr>
              <a:t> -= </a:t>
            </a:r>
            <a:r>
              <a:rPr lang="en-US" dirty="0" err="1">
                <a:latin typeface="Consolas" panose="020B0609020204030204" pitchFamily="49" charset="0"/>
              </a:rPr>
              <a:t>config.DASH_STAMINA_COST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self.dashing</a:t>
            </a:r>
            <a:r>
              <a:rPr lang="en-US" dirty="0">
                <a:latin typeface="Consolas" panose="020B0609020204030204" pitchFamily="49" charset="0"/>
              </a:rPr>
              <a:t> = -</a:t>
            </a:r>
            <a:r>
              <a:rPr lang="en-US" dirty="0" err="1">
                <a:latin typeface="Consolas" panose="020B0609020204030204" pitchFamily="49" charset="0"/>
              </a:rPr>
              <a:t>config.DASH_POWER</a:t>
            </a:r>
            <a:r>
              <a:rPr lang="en-US" dirty="0">
                <a:latin typeface="Consolas" panose="020B0609020204030204" pitchFamily="49" charset="0"/>
              </a:rPr>
              <a:t> if </a:t>
            </a:r>
            <a:r>
              <a:rPr lang="en-US" dirty="0" err="1">
                <a:latin typeface="Consolas" panose="020B0609020204030204" pitchFamily="49" charset="0"/>
              </a:rPr>
              <a:t>self.flip</a:t>
            </a:r>
            <a:r>
              <a:rPr lang="en-US" dirty="0">
                <a:latin typeface="Consolas" panose="020B0609020204030204" pitchFamily="49" charset="0"/>
              </a:rPr>
              <a:t> else </a:t>
            </a:r>
            <a:r>
              <a:rPr lang="en-US" dirty="0" err="1">
                <a:latin typeface="Consolas" panose="020B0609020204030204" pitchFamily="49" charset="0"/>
              </a:rPr>
              <a:t>config.DASH_POWER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self.dash</a:t>
            </a:r>
            <a:r>
              <a:rPr lang="en-US" dirty="0">
                <a:latin typeface="Consolas" panose="020B0609020204030204" pitchFamily="49" charset="0"/>
              </a:rPr>
              <a:t> = True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</a:endParaRPr>
          </a:p>
          <a:p>
            <a:pPr marL="0" indent="0">
              <a:lnSpc>
                <a:spcPct val="30000"/>
              </a:lnSpc>
              <a:buNone/>
            </a:pPr>
            <a:endParaRPr lang="ru-RU" dirty="0">
              <a:latin typeface="Consolas" panose="020B0609020204030204" pitchFamily="49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830568" y="1950720"/>
            <a:ext cx="445625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 smtClean="0"/>
              <a:t>Phantom_dash</a:t>
            </a:r>
            <a:r>
              <a:rPr lang="ru-RU" dirty="0"/>
              <a:t>() — активирует рывок, списывает </a:t>
            </a:r>
            <a:r>
              <a:rPr lang="ru-RU" dirty="0" err="1"/>
              <a:t>стамину</a:t>
            </a:r>
            <a:r>
              <a:rPr lang="ru-RU" dirty="0"/>
              <a:t> и задаёт </a:t>
            </a:r>
            <a:r>
              <a:rPr lang="ru-RU" dirty="0" err="1"/>
              <a:t>dashing</a:t>
            </a:r>
            <a:r>
              <a:rPr lang="ru-RU" dirty="0"/>
              <a:t> (±</a:t>
            </a:r>
            <a:r>
              <a:rPr lang="ru-RU" dirty="0" err="1"/>
              <a:t>config.DASH_POWER</a:t>
            </a:r>
            <a:r>
              <a:rPr lang="ru-RU" dirty="0"/>
              <a:t>).</a:t>
            </a:r>
          </a:p>
          <a:p>
            <a:r>
              <a:rPr lang="ru-RU" dirty="0"/>
              <a:t/>
            </a:r>
            <a:br>
              <a:rPr lang="ru-RU" dirty="0"/>
            </a:br>
            <a:r>
              <a:rPr lang="ru-RU" dirty="0" err="1" smtClean="0"/>
              <a:t>update</a:t>
            </a:r>
            <a:r>
              <a:rPr lang="ru-RU" dirty="0"/>
              <a:t>() — пока dashing≠0, устанавливает фиксированную скорость </a:t>
            </a:r>
            <a:r>
              <a:rPr lang="ru-RU" dirty="0" err="1"/>
              <a:t>config.DASH_SPEED</a:t>
            </a:r>
            <a:r>
              <a:rPr lang="ru-RU" dirty="0"/>
              <a:t>, пропуская коллизии; на выходе из фазы — проверяет столкновения и может инициировать гибель.</a:t>
            </a:r>
          </a:p>
          <a:p>
            <a:r>
              <a:rPr lang="ru-RU" dirty="0"/>
              <a:t/>
            </a:r>
            <a:br>
              <a:rPr lang="ru-RU" dirty="0"/>
            </a:br>
            <a:r>
              <a:rPr lang="ru-RU" dirty="0"/>
              <a:t>Эта механика позволяет </a:t>
            </a:r>
            <a:r>
              <a:rPr lang="ru-RU" dirty="0" err="1"/>
              <a:t>дрону</a:t>
            </a:r>
            <a:r>
              <a:rPr lang="ru-RU" dirty="0"/>
              <a:t> мгновенно «фазироваться» сквозь тонкие барьеры, оставляя после себя квантовый след для решения головоломок.</a:t>
            </a:r>
          </a:p>
        </p:txBody>
      </p:sp>
    </p:spTree>
    <p:extLst>
      <p:ext uri="{BB962C8B-B14F-4D97-AF65-F5344CB8AC3E}">
        <p14:creationId xmlns:p14="http://schemas.microsoft.com/office/powerpoint/2010/main" val="73492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9C962-40D4-0B07-1EB1-3507E351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608" y="195072"/>
            <a:ext cx="8714232" cy="651506"/>
          </a:xfrm>
        </p:spPr>
        <p:txBody>
          <a:bodyPr>
            <a:normAutofit fontScale="90000"/>
          </a:bodyPr>
          <a:lstStyle/>
          <a:p>
            <a:r>
              <a:rPr lang="ru-RU" dirty="0"/>
              <a:t>Цепляние за стены</a:t>
            </a:r>
            <a:endParaRPr lang="ru-RU" dirty="0">
              <a:cs typeface="Angsana New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0" y="917448"/>
            <a:ext cx="11347704" cy="4736909"/>
          </a:xfrm>
        </p:spPr>
        <p:txBody>
          <a:bodyPr>
            <a:normAutofit/>
          </a:bodyPr>
          <a:lstStyle/>
          <a:p>
            <a:pPr marL="0" indent="0">
              <a:lnSpc>
                <a:spcPct val="30000"/>
              </a:lnSpc>
              <a:buNone/>
            </a:pPr>
            <a:r>
              <a:rPr lang="en-US" dirty="0" err="1"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camera_load</a:t>
            </a:r>
            <a:r>
              <a:rPr lang="en-US" dirty="0">
                <a:latin typeface="Consolas" panose="020B0609020204030204" pitchFamily="49" charset="0"/>
              </a:rPr>
              <a:t>(self):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# </a:t>
            </a:r>
            <a:r>
              <a:rPr lang="ru-RU" dirty="0">
                <a:latin typeface="Consolas" panose="020B0609020204030204" pitchFamily="49" charset="0"/>
              </a:rPr>
              <a:t>Переход камеры в </a:t>
            </a:r>
            <a:r>
              <a:rPr lang="en-US" dirty="0" err="1">
                <a:latin typeface="Consolas" panose="020B0609020204030204" pitchFamily="49" charset="0"/>
              </a:rPr>
              <a:t>only_x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ru-RU" dirty="0">
                <a:latin typeface="Consolas" panose="020B0609020204030204" pitchFamily="49" charset="0"/>
              </a:rPr>
              <a:t>при достижении конца второго уровня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ru-RU" dirty="0">
                <a:latin typeface="Consolas" panose="020B0609020204030204" pitchFamily="49" charset="0"/>
              </a:rPr>
              <a:t>    </a:t>
            </a: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self.level</a:t>
            </a:r>
            <a:r>
              <a:rPr lang="en-US" dirty="0">
                <a:latin typeface="Consolas" panose="020B0609020204030204" pitchFamily="49" charset="0"/>
              </a:rPr>
              <a:t> == 2 and </a:t>
            </a:r>
            <a:r>
              <a:rPr lang="en-US" dirty="0" err="1">
                <a:latin typeface="Consolas" panose="020B0609020204030204" pitchFamily="49" charset="0"/>
              </a:rPr>
              <a:t>self.player.pos</a:t>
            </a:r>
            <a:r>
              <a:rPr lang="en-US" dirty="0">
                <a:latin typeface="Consolas" panose="020B0609020204030204" pitchFamily="49" charset="0"/>
              </a:rPr>
              <a:t>[0] &gt; config.LEVEL2_CAMERA_SWITCH_X: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</a:t>
            </a:r>
            <a:r>
              <a:rPr lang="en-US" dirty="0" err="1">
                <a:latin typeface="Consolas" panose="020B0609020204030204" pitchFamily="49" charset="0"/>
              </a:rPr>
              <a:t>self.tilemap.camera_info</a:t>
            </a:r>
            <a:r>
              <a:rPr lang="en-US" dirty="0">
                <a:latin typeface="Consolas" panose="020B0609020204030204" pitchFamily="49" charset="0"/>
              </a:rPr>
              <a:t> = "</a:t>
            </a:r>
            <a:r>
              <a:rPr lang="en-US" dirty="0" err="1">
                <a:latin typeface="Consolas" panose="020B0609020204030204" pitchFamily="49" charset="0"/>
              </a:rPr>
              <a:t>only_x</a:t>
            </a:r>
            <a:r>
              <a:rPr lang="en-US" dirty="0">
                <a:latin typeface="Consolas" panose="020B0609020204030204" pitchFamily="49" charset="0"/>
              </a:rPr>
              <a:t>"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   match </a:t>
            </a:r>
            <a:r>
              <a:rPr lang="en-US" dirty="0" err="1">
                <a:latin typeface="Consolas" panose="020B0609020204030204" pitchFamily="49" charset="0"/>
              </a:rPr>
              <a:t>self.tilemap.camera_info</a:t>
            </a:r>
            <a:r>
              <a:rPr lang="en-US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case "</a:t>
            </a:r>
            <a:r>
              <a:rPr lang="en-US" dirty="0" err="1">
                <a:latin typeface="Consolas" panose="020B0609020204030204" pitchFamily="49" charset="0"/>
              </a:rPr>
              <a:t>only_x</a:t>
            </a:r>
            <a:r>
              <a:rPr lang="en-US" dirty="0">
                <a:latin typeface="Consolas" panose="020B0609020204030204" pitchFamily="49" charset="0"/>
              </a:rPr>
              <a:t>":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# </a:t>
            </a:r>
            <a:r>
              <a:rPr lang="ru-RU" dirty="0">
                <a:latin typeface="Consolas" panose="020B0609020204030204" pitchFamily="49" charset="0"/>
              </a:rPr>
              <a:t>Центрирование по </a:t>
            </a:r>
            <a:r>
              <a:rPr lang="en-US" dirty="0">
                <a:latin typeface="Consolas" panose="020B0609020204030204" pitchFamily="49" charset="0"/>
              </a:rPr>
              <a:t>X, Y </a:t>
            </a:r>
            <a:r>
              <a:rPr lang="ru-RU" dirty="0">
                <a:latin typeface="Consolas" panose="020B0609020204030204" pitchFamily="49" charset="0"/>
              </a:rPr>
              <a:t>остаётся зафиксированным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ru-RU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self.camera_shift</a:t>
            </a:r>
            <a:r>
              <a:rPr lang="en-US" dirty="0">
                <a:latin typeface="Consolas" panose="020B0609020204030204" pitchFamily="49" charset="0"/>
              </a:rPr>
              <a:t>[0] = </a:t>
            </a:r>
            <a:r>
              <a:rPr lang="en-US" dirty="0" err="1"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self.player.pos</a:t>
            </a:r>
            <a:r>
              <a:rPr lang="en-US" dirty="0">
                <a:latin typeface="Consolas" panose="020B0609020204030204" pitchFamily="49" charset="0"/>
              </a:rPr>
              <a:t>[0]) - </a:t>
            </a:r>
            <a:r>
              <a:rPr lang="en-US" dirty="0" err="1">
                <a:latin typeface="Consolas" panose="020B0609020204030204" pitchFamily="49" charset="0"/>
              </a:rPr>
              <a:t>config.DISPLAY_WIDTH</a:t>
            </a:r>
            <a:r>
              <a:rPr lang="en-US" dirty="0">
                <a:latin typeface="Consolas" panose="020B0609020204030204" pitchFamily="49" charset="0"/>
              </a:rPr>
              <a:t> // 2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if </a:t>
            </a:r>
            <a:r>
              <a:rPr lang="en-US" dirty="0" err="1">
                <a:latin typeface="Consolas" panose="020B0609020204030204" pitchFamily="49" charset="0"/>
              </a:rPr>
              <a:t>self.camera_shift</a:t>
            </a:r>
            <a:r>
              <a:rPr lang="en-US" dirty="0">
                <a:latin typeface="Consolas" panose="020B0609020204030204" pitchFamily="49" charset="0"/>
              </a:rPr>
              <a:t>[0] &lt; 0: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    </a:t>
            </a:r>
            <a:r>
              <a:rPr lang="en-US" dirty="0" err="1">
                <a:latin typeface="Consolas" panose="020B0609020204030204" pitchFamily="49" charset="0"/>
              </a:rPr>
              <a:t>self.camera_shift</a:t>
            </a:r>
            <a:r>
              <a:rPr lang="en-US" dirty="0">
                <a:latin typeface="Consolas" panose="020B0609020204030204" pitchFamily="49" charset="0"/>
              </a:rPr>
              <a:t>[0] = 0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case "free":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# </a:t>
            </a:r>
            <a:r>
              <a:rPr lang="ru-RU" dirty="0">
                <a:latin typeface="Consolas" panose="020B0609020204030204" pitchFamily="49" charset="0"/>
              </a:rPr>
              <a:t>Свободная камера: центр по обеим осям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ru-RU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self.camera_shift</a:t>
            </a:r>
            <a:r>
              <a:rPr lang="en-US" dirty="0">
                <a:latin typeface="Consolas" panose="020B0609020204030204" pitchFamily="49" charset="0"/>
              </a:rPr>
              <a:t>[0] = </a:t>
            </a:r>
            <a:r>
              <a:rPr lang="en-US" dirty="0" err="1"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self.player.pos</a:t>
            </a:r>
            <a:r>
              <a:rPr lang="en-US" dirty="0">
                <a:latin typeface="Consolas" panose="020B0609020204030204" pitchFamily="49" charset="0"/>
              </a:rPr>
              <a:t>[0]) - </a:t>
            </a:r>
            <a:r>
              <a:rPr lang="en-US" dirty="0" err="1">
                <a:latin typeface="Consolas" panose="020B0609020204030204" pitchFamily="49" charset="0"/>
              </a:rPr>
              <a:t>config.DISPLAY_WIDTH</a:t>
            </a:r>
            <a:r>
              <a:rPr lang="en-US" dirty="0">
                <a:latin typeface="Consolas" panose="020B0609020204030204" pitchFamily="49" charset="0"/>
              </a:rPr>
              <a:t> // 2</a:t>
            </a:r>
          </a:p>
          <a:p>
            <a:pPr marL="0" indent="0">
              <a:lnSpc>
                <a:spcPct val="30000"/>
              </a:lnSpc>
              <a:buNone/>
            </a:pPr>
            <a:r>
              <a:rPr lang="en-US" dirty="0">
                <a:latin typeface="Consolas" panose="020B0609020204030204" pitchFamily="49" charset="0"/>
              </a:rPr>
              <a:t>            </a:t>
            </a:r>
            <a:r>
              <a:rPr lang="en-US" dirty="0" err="1">
                <a:latin typeface="Consolas" panose="020B0609020204030204" pitchFamily="49" charset="0"/>
              </a:rPr>
              <a:t>self.camera_shift</a:t>
            </a:r>
            <a:r>
              <a:rPr lang="en-US" dirty="0">
                <a:latin typeface="Consolas" panose="020B0609020204030204" pitchFamily="49" charset="0"/>
              </a:rPr>
              <a:t>[1] = </a:t>
            </a:r>
            <a:r>
              <a:rPr lang="en-US" dirty="0" err="1"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self.player.pos</a:t>
            </a:r>
            <a:r>
              <a:rPr lang="en-US" dirty="0">
                <a:latin typeface="Consolas" panose="020B0609020204030204" pitchFamily="49" charset="0"/>
              </a:rPr>
              <a:t>[1]) - </a:t>
            </a:r>
            <a:r>
              <a:rPr lang="en-US" dirty="0" err="1">
                <a:latin typeface="Consolas" panose="020B0609020204030204" pitchFamily="49" charset="0"/>
              </a:rPr>
              <a:t>config.DISPLAY_HEIGHT</a:t>
            </a:r>
            <a:r>
              <a:rPr lang="en-US" dirty="0">
                <a:latin typeface="Consolas" panose="020B0609020204030204" pitchFamily="49" charset="0"/>
              </a:rPr>
              <a:t> // 2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37160" y="5042118"/>
            <a:ext cx="1110394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    Проверяем: если на 2-м уровне </a:t>
            </a:r>
            <a:r>
              <a:rPr lang="ru-RU" sz="1600" dirty="0" err="1"/>
              <a:t>player.pos</a:t>
            </a:r>
            <a:r>
              <a:rPr lang="ru-RU" sz="1600" dirty="0"/>
              <a:t>[0] превысил порог LEVEL2_CAMERA_SWITCH_X, принудительно включаем режим "</a:t>
            </a:r>
            <a:r>
              <a:rPr lang="ru-RU" sz="1600" dirty="0" err="1"/>
              <a:t>only_x</a:t>
            </a:r>
            <a:r>
              <a:rPr lang="ru-RU" sz="1600" dirty="0" smtClean="0"/>
              <a:t>".</a:t>
            </a: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/>
              <a:t>    В "</a:t>
            </a:r>
            <a:r>
              <a:rPr lang="ru-RU" sz="1600" dirty="0" err="1"/>
              <a:t>only_x</a:t>
            </a:r>
            <a:r>
              <a:rPr lang="ru-RU" sz="1600" dirty="0"/>
              <a:t>" двигаем только по горизонтали, оставляя вертикальный сдвиг неизменным (например, установленным заранее</a:t>
            </a:r>
            <a:r>
              <a:rPr lang="ru-RU" sz="1600" dirty="0" smtClean="0"/>
              <a:t>).</a:t>
            </a: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/>
              <a:t>    В "</a:t>
            </a:r>
            <a:r>
              <a:rPr lang="ru-RU" sz="1600" dirty="0" err="1"/>
              <a:t>free</a:t>
            </a:r>
            <a:r>
              <a:rPr lang="ru-RU" sz="1600" dirty="0"/>
              <a:t>" камера следует за игроком в обеих координатах</a:t>
            </a:r>
            <a:r>
              <a:rPr lang="ru-RU" sz="1600" dirty="0" smtClean="0"/>
              <a:t>.</a:t>
            </a: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/>
              <a:t>Этот блок даёт плавный переход от свободы обзора к фиксации по высоте без использования триггерных зон на карте.</a:t>
            </a:r>
          </a:p>
        </p:txBody>
      </p:sp>
    </p:spTree>
    <p:extLst>
      <p:ext uri="{BB962C8B-B14F-4D97-AF65-F5344CB8AC3E}">
        <p14:creationId xmlns:p14="http://schemas.microsoft.com/office/powerpoint/2010/main" val="204657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261F04-F758-E05F-531B-4EE269078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3108960"/>
            <a:ext cx="7369908" cy="2682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85858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7DD9D6-A4B3-9B78-836F-CB372A4E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38" y="1371601"/>
            <a:ext cx="10890929" cy="1097280"/>
          </a:xfrm>
        </p:spPr>
        <p:txBody>
          <a:bodyPr>
            <a:normAutofit/>
          </a:bodyPr>
          <a:lstStyle/>
          <a:p>
            <a:r>
              <a:rPr lang="ru-RU" sz="3600" b="0" dirty="0">
                <a:latin typeface="Times New Roman"/>
                <a:cs typeface="Times New Roman"/>
              </a:rPr>
              <a:t>  </a:t>
            </a:r>
            <a:r>
              <a:rPr lang="ru-RU" sz="3600" dirty="0" smtClean="0">
                <a:cs typeface="Angsana New"/>
              </a:rPr>
              <a:t>Идея игры</a:t>
            </a:r>
            <a:endParaRPr lang="ru-RU" sz="3600" dirty="0">
              <a:cs typeface="Angsana New"/>
            </a:endParaRP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94DBCD-26C3-3E1D-4539-0F4E112FD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35" y="2210139"/>
            <a:ext cx="9869989" cy="35661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b="1" dirty="0" err="1"/>
              <a:t>Quantum</a:t>
            </a:r>
            <a:r>
              <a:rPr lang="ru-RU" b="1" dirty="0"/>
              <a:t> </a:t>
            </a:r>
            <a:r>
              <a:rPr lang="ru-RU" b="1" dirty="0" err="1"/>
              <a:t>Vigilance</a:t>
            </a:r>
            <a:r>
              <a:rPr lang="ru-RU" dirty="0"/>
              <a:t> — вы VIGIL-9, автономный ремонтный </a:t>
            </a:r>
            <a:r>
              <a:rPr lang="ru-RU" dirty="0" err="1"/>
              <a:t>дрон</a:t>
            </a:r>
            <a:r>
              <a:rPr lang="ru-RU" dirty="0"/>
              <a:t> в кристаллических пещерах </a:t>
            </a:r>
            <a:r>
              <a:rPr lang="ru-RU" dirty="0" err="1"/>
              <a:t>Nexus</a:t>
            </a:r>
            <a:r>
              <a:rPr lang="ru-RU" dirty="0"/>
              <a:t> </a:t>
            </a:r>
            <a:r>
              <a:rPr lang="ru-RU" dirty="0" err="1"/>
              <a:t>Prime</a:t>
            </a:r>
            <a:r>
              <a:rPr lang="ru-RU" dirty="0"/>
              <a:t>, чьи взгляд и внимание оживляют или дематериализуют мир, позволяя стабилизировать нестабильный квантовый реактор.</a:t>
            </a:r>
          </a:p>
        </p:txBody>
      </p:sp>
    </p:spTree>
    <p:extLst>
      <p:ext uri="{BB962C8B-B14F-4D97-AF65-F5344CB8AC3E}">
        <p14:creationId xmlns:p14="http://schemas.microsoft.com/office/powerpoint/2010/main" val="193074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60378" y="3500028"/>
            <a:ext cx="6135366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100" dirty="0" smtClean="0">
                <a:solidFill>
                  <a:srgbClr val="FFFFFF"/>
                </a:solidFill>
                <a:ea typeface="+mj-lt"/>
                <a:cs typeface="+mj-lt"/>
              </a:rPr>
              <a:t>Концепты механик</a:t>
            </a:r>
            <a:endParaRPr lang="ru-RU" sz="5100" dirty="0">
              <a:solidFill>
                <a:srgbClr val="FFFFFF"/>
              </a:solidFill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2791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45" y="1417899"/>
            <a:ext cx="3156416" cy="3591463"/>
          </a:xfrm>
        </p:spPr>
        <p:txBody>
          <a:bodyPr anchor="t">
            <a:normAutofit/>
          </a:bodyPr>
          <a:lstStyle/>
          <a:p>
            <a:r>
              <a:rPr lang="ru-RU" sz="3200" dirty="0"/>
              <a:t>Общая концепция </a:t>
            </a:r>
            <a:r>
              <a:rPr lang="en-US" sz="3200" dirty="0"/>
              <a:t>Quantum Vigilance</a:t>
            </a:r>
            <a:endParaRPr lang="ru-RU" sz="31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430683" y="541470"/>
            <a:ext cx="8664037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Жанр -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Иммерсивная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перцептивная головоломка с динамичной физикой и адаптивной средой.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ru-RU" altLang="ru-RU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Сеттинг</a:t>
            </a: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Кристаллические пещеры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Nexus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Prime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где реальность материализуется под взглядом VIGIL-9.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Главный герой - 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VIGIL-9 — автономный ремонтный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дрон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 глубинах квантового реактора.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Ключевые механики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Phantom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мгновенный фазовый рывок сквозь тонкие преграды, оставляющий квантовый след.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Wall</a:t>
            </a:r>
            <a:r>
              <a:rPr kumimoji="0" lang="ru-RU" altLang="ru-RU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фиксация на вертикальных поверхностях и последующий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wall-jump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для вертикальных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пазлов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Цель игры - 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Стабилизировать нестабильный квантовый реактор за 15 минут.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Атмосфера и </a:t>
            </a:r>
            <a:r>
              <a:rPr kumimoji="0" lang="ru-RU" altLang="ru-RU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визуал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Мрачные пещеры, кристаллические образования, световые эффекты, реагирующие на фокус внимания.</a:t>
            </a:r>
          </a:p>
        </p:txBody>
      </p:sp>
    </p:spTree>
    <p:extLst>
      <p:ext uri="{BB962C8B-B14F-4D97-AF65-F5344CB8AC3E}">
        <p14:creationId xmlns:p14="http://schemas.microsoft.com/office/powerpoint/2010/main" val="127933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65" y="1498922"/>
            <a:ext cx="3502152" cy="3591463"/>
          </a:xfrm>
        </p:spPr>
        <p:txBody>
          <a:bodyPr anchor="t">
            <a:normAutofit/>
          </a:bodyPr>
          <a:lstStyle/>
          <a:p>
            <a:r>
              <a:rPr lang="ru-RU" sz="3200" dirty="0"/>
              <a:t>Призрачный рывок сквозь стены</a:t>
            </a:r>
            <a:endParaRPr lang="ru-RU" sz="31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495580" y="956103"/>
            <a:ext cx="7641344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ru-RU" altLang="ru-RU" b="1" dirty="0" smtClean="0">
                <a:latin typeface="Arial" panose="020B0604020202020204" pitchFamily="34" charset="0"/>
              </a:rPr>
              <a:t> Название </a:t>
            </a:r>
            <a:r>
              <a:rPr lang="ru-RU" altLang="ru-RU" b="1" dirty="0">
                <a:latin typeface="Arial" panose="020B0604020202020204" pitchFamily="34" charset="0"/>
              </a:rPr>
              <a:t>механики</a:t>
            </a:r>
            <a:r>
              <a:rPr lang="ru-RU" altLang="ru-RU" dirty="0">
                <a:latin typeface="Arial" panose="020B0604020202020204" pitchFamily="34" charset="0"/>
              </a:rPr>
              <a:t>: </a:t>
            </a:r>
            <a:r>
              <a:rPr lang="ru-RU" altLang="ru-RU" dirty="0" err="1">
                <a:latin typeface="Arial" panose="020B0604020202020204" pitchFamily="34" charset="0"/>
              </a:rPr>
              <a:t>Phantom</a:t>
            </a:r>
            <a:r>
              <a:rPr lang="ru-RU" altLang="ru-RU" dirty="0">
                <a:latin typeface="Arial" panose="020B0604020202020204" pitchFamily="34" charset="0"/>
              </a:rPr>
              <a:t> </a:t>
            </a:r>
            <a:r>
              <a:rPr lang="ru-RU" altLang="ru-RU" dirty="0" err="1" smtClean="0">
                <a:latin typeface="Arial" panose="020B0604020202020204" pitchFamily="34" charset="0"/>
              </a:rPr>
              <a:t>Dash</a:t>
            </a:r>
            <a:endParaRPr lang="ru-RU" altLang="ru-RU" dirty="0" smtClean="0"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ru-RU" altLang="ru-RU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Суть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молниеносный рывок, позволяющий VIGIL-9 проходить сквозь тонкие преграды и разрушать «квантовые завесы».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Как это работает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Игрок нажимает кнопку рывка: активируется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даш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скорость мгновенно увеличивается.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Во время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даша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коллайдер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VIGIL-9 становится «фазовым» — он не сталкивается с объектами типа стен и барьеров.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Завершение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даша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оставляет после себя краткий «квантовый след», который может стимулировать окружение (подсветка, активация механизмов).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Применение в </a:t>
            </a:r>
            <a:r>
              <a:rPr kumimoji="0" lang="ru-RU" altLang="ru-RU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геймплее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Преодоление разрывов и ловушек: быстрый проход через узкие щели в кристаллических образованиях.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Решение головоломок: задание траектории рывка таким образом, чтобы активировать дальние сенсоры.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50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65" y="1498922"/>
            <a:ext cx="3502152" cy="3591463"/>
          </a:xfrm>
        </p:spPr>
        <p:txBody>
          <a:bodyPr anchor="t">
            <a:normAutofit/>
          </a:bodyPr>
          <a:lstStyle/>
          <a:p>
            <a:r>
              <a:rPr lang="ru-RU" sz="3200" dirty="0"/>
              <a:t>Цепляние за стены</a:t>
            </a:r>
            <a:endParaRPr lang="ru-RU" sz="31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017520" y="547965"/>
            <a:ext cx="8077200" cy="618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Название механики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Wall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Cling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Суть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способность VIGIL-9 фиксировать корпус на вертикальных поверхностях и планировать прыжки.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Как это работает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При столкновении с вертикальной плитой во время прыжка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дрон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автоматически «цепляется» и прекращает падение.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Во время цепляния расходуется запас энергии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стамина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 позволяющий удерживаться до 3–5 секунд.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Повторный прыжок от стены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wall-jump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даёт возможность менять направление и достигать ранее недоступных участков.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Применение в </a:t>
            </a:r>
            <a:r>
              <a:rPr kumimoji="0" lang="ru-RU" altLang="ru-RU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геймплее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Вертикальные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пазлы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комбинировать цепляние и рывок для подъёма по узким шахтам.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Визуал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Светящаяся полоска на месте контакта с поверхностью (кинетический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глитч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-эффект).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Лёгкое колебание корпуса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дрона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 момент цепляния.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18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60378" y="3500028"/>
            <a:ext cx="6135366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100" dirty="0" smtClean="0">
                <a:solidFill>
                  <a:srgbClr val="FFFFFF"/>
                </a:solidFill>
                <a:ea typeface="+mj-lt"/>
                <a:cs typeface="+mj-lt"/>
              </a:rPr>
              <a:t>Демонстрация игры</a:t>
            </a:r>
            <a:endParaRPr lang="ru-RU" sz="5100" dirty="0">
              <a:solidFill>
                <a:srgbClr val="FFFFFF"/>
              </a:solidFill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631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08" y="403723"/>
            <a:ext cx="7630590" cy="6096851"/>
          </a:xfrm>
          <a:prstGeom prst="rect">
            <a:avLst/>
          </a:prstGeom>
          <a:scene3d>
            <a:camera prst="perspectiveRight"/>
            <a:lightRig rig="threePt" dir="t"/>
          </a:scene3d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7474BEB-65D4-F3C5-4A2D-18E636901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08" y="1186405"/>
            <a:ext cx="3502152" cy="3591463"/>
          </a:xfrm>
        </p:spPr>
        <p:txBody>
          <a:bodyPr anchor="t">
            <a:normAutofit/>
          </a:bodyPr>
          <a:lstStyle/>
          <a:p>
            <a:r>
              <a:rPr lang="ru-RU" sz="3200" dirty="0" smtClean="0"/>
              <a:t>Главное меню</a:t>
            </a:r>
            <a:endParaRPr lang="ru-RU" sz="3100" dirty="0"/>
          </a:p>
        </p:txBody>
      </p:sp>
    </p:spTree>
    <p:extLst>
      <p:ext uri="{BB962C8B-B14F-4D97-AF65-F5344CB8AC3E}">
        <p14:creationId xmlns:p14="http://schemas.microsoft.com/office/powerpoint/2010/main" val="423398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334" y="392148"/>
            <a:ext cx="6855685" cy="609685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sp>
        <p:nvSpPr>
          <p:cNvPr id="3" name="Прямоугольник 2"/>
          <p:cNvSpPr/>
          <p:nvPr/>
        </p:nvSpPr>
        <p:spPr>
          <a:xfrm>
            <a:off x="0" y="1855523"/>
            <a:ext cx="445625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Вы, </a:t>
            </a:r>
            <a:r>
              <a:rPr lang="ru-RU" sz="2000" dirty="0" err="1"/>
              <a:t>дрон</a:t>
            </a:r>
            <a:r>
              <a:rPr lang="ru-RU" sz="2000" dirty="0"/>
              <a:t> VIGIL-9, пробуждаетесь в кристаллических пещерах </a:t>
            </a:r>
            <a:r>
              <a:rPr lang="ru-RU" sz="2000" dirty="0" err="1"/>
              <a:t>Nexus</a:t>
            </a:r>
            <a:r>
              <a:rPr lang="ru-RU" sz="2000" dirty="0"/>
              <a:t> </a:t>
            </a:r>
            <a:r>
              <a:rPr lang="ru-RU" sz="2000" dirty="0" err="1"/>
              <a:t>Prime</a:t>
            </a:r>
            <a:r>
              <a:rPr lang="ru-RU" sz="2000" dirty="0"/>
              <a:t> с незавершённой загрузкой системы и нестабильными квантовыми ядрами. Датчики фиксируют нарастающие аномалии в реакторе, грозящие коллапсом, — и только вы способны стабилизировать ядро и осветить эти тёмные глубины.</a:t>
            </a:r>
          </a:p>
        </p:txBody>
      </p:sp>
    </p:spTree>
    <p:extLst>
      <p:ext uri="{BB962C8B-B14F-4D97-AF65-F5344CB8AC3E}">
        <p14:creationId xmlns:p14="http://schemas.microsoft.com/office/powerpoint/2010/main" val="178240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63</TotalTime>
  <Words>468</Words>
  <Application>Microsoft Office PowerPoint</Application>
  <PresentationFormat>Широкоэкранный</PresentationFormat>
  <Paragraphs>96</Paragraphs>
  <Slides>15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Angsana New</vt:lpstr>
      <vt:lpstr>Arial</vt:lpstr>
      <vt:lpstr>Century Schoolbook</vt:lpstr>
      <vt:lpstr>Consolas</vt:lpstr>
      <vt:lpstr>Times New Roman</vt:lpstr>
      <vt:lpstr>Wingdings 2</vt:lpstr>
      <vt:lpstr>View</vt:lpstr>
      <vt:lpstr>Основы Gamedev и VR-разработки  Платформер Quantum Vigilance</vt:lpstr>
      <vt:lpstr>  Идея игры </vt:lpstr>
      <vt:lpstr>Концепты механик</vt:lpstr>
      <vt:lpstr>Общая концепция Quantum Vigilance</vt:lpstr>
      <vt:lpstr>Призрачный рывок сквозь стены</vt:lpstr>
      <vt:lpstr>Цепляние за стены</vt:lpstr>
      <vt:lpstr>Демонстрация игры</vt:lpstr>
      <vt:lpstr>Главное меню</vt:lpstr>
      <vt:lpstr>Презентация PowerPoint</vt:lpstr>
      <vt:lpstr>Призрачный рывок сквозь стены</vt:lpstr>
      <vt:lpstr>Цепляние за стены</vt:lpstr>
      <vt:lpstr>Разработка. Пара демонстрационных деталей.</vt:lpstr>
      <vt:lpstr>Призрачный рывок сквозь стены</vt:lpstr>
      <vt:lpstr>Цепляние за стены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Основы Gamedev и VR-разработки Разработка платформера “Escape”</dc:title>
  <dc:creator>Fractal Cucumber</dc:creator>
  <cp:lastModifiedBy>Fractal Cucumber</cp:lastModifiedBy>
  <cp:revision>193</cp:revision>
  <dcterms:created xsi:type="dcterms:W3CDTF">2025-06-26T12:11:54Z</dcterms:created>
  <dcterms:modified xsi:type="dcterms:W3CDTF">2025-06-27T15:49:28Z</dcterms:modified>
</cp:coreProperties>
</file>

<file path=docProps/thumbnail.jpeg>
</file>